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58" r:id="rId4"/>
    <p:sldId id="276" r:id="rId5"/>
    <p:sldId id="262" r:id="rId6"/>
    <p:sldId id="277" r:id="rId7"/>
    <p:sldId id="263" r:id="rId8"/>
    <p:sldId id="264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9" r:id="rId18"/>
    <p:sldId id="290" r:id="rId19"/>
    <p:sldId id="291" r:id="rId20"/>
    <p:sldId id="266" r:id="rId21"/>
    <p:sldId id="267" r:id="rId22"/>
    <p:sldId id="268" r:id="rId23"/>
    <p:sldId id="286" r:id="rId24"/>
    <p:sldId id="28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1CD0B4-443F-4286-B62A-914611FB21C6}" type="datetimeFigureOut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7/28/2016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7A71EC-AC38-4921-90D5-B3B990F78BE2}" type="slidenum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9670269"/>
      </p:ext>
    </p:extLst>
  </p:cSld>
  <p:clrMapOvr>
    <a:masterClrMapping/>
  </p:clrMapOvr>
  <p:transition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EFAA8-EBC6-48B9-81BD-F6E9F7C52EE7}" type="datetimeFigureOut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7/28/2016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FEA1B-A5EB-4F8A-ADD5-422AD61A49AE}" type="slidenum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7262931"/>
      </p:ext>
    </p:extLst>
  </p:cSld>
  <p:clrMapOvr>
    <a:masterClrMapping/>
  </p:clrMapOvr>
  <p:transition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45EA83-AA22-41E2-BFD4-25AEE619F1D9}" type="datetimeFigureOut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7/28/2016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0DB524-FB6C-45D3-B36D-F7D5E3689A0C}" type="slidenum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5332914"/>
      </p:ext>
    </p:extLst>
  </p:cSld>
  <p:clrMapOvr>
    <a:masterClrMapping/>
  </p:clrMapOvr>
  <p:transition>
    <p:newsfla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4C433-E61B-4C41-9E15-06695F679E69}" type="datetimeFigureOut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7/28/2016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63605-6D1E-4174-A035-4E9FAD43B9F3}" type="slidenum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393837"/>
      </p:ext>
    </p:extLst>
  </p:cSld>
  <p:clrMapOvr>
    <a:masterClrMapping/>
  </p:clrMapOvr>
  <p:transition>
    <p:newsfla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2D272-DCB6-4262-A604-B8E8DD08DF37}" type="datetimeFigureOut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7/28/2016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EF116-7ACB-49B8-88BA-B3804386ADA9}" type="slidenum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479081"/>
      </p:ext>
    </p:extLst>
  </p:cSld>
  <p:clrMapOvr>
    <a:masterClrMapping/>
  </p:clrMapOvr>
  <p:transition>
    <p:newsfla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970A8-AF70-4659-AA45-F782FCC1424E}" type="datetimeFigureOut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7/28/2016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DD9B8-EE66-4934-B684-23D50F909B67}" type="slidenum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9516417"/>
      </p:ext>
    </p:extLst>
  </p:cSld>
  <p:clrMapOvr>
    <a:masterClrMapping/>
  </p:clrMapOvr>
  <p:transition>
    <p:newsfla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5686F2-2F27-488A-8B20-5C42F23D5B1B}" type="datetimeFigureOut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7/28/2016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FAA171-A581-4BBF-80A4-23820C9A1AC3}" type="slidenum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2303424"/>
      </p:ext>
    </p:extLst>
  </p:cSld>
  <p:clrMapOvr>
    <a:masterClrMapping/>
  </p:clrMapOvr>
  <p:transition>
    <p:newsfla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CDC48-19BC-4313-A290-0B2E5A15DF89}" type="datetimeFigureOut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7/28/2016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5ED6A-95C9-417A-A71C-BDC6A6B55784}" type="slidenum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5623308"/>
      </p:ext>
    </p:extLst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952A1D-B654-45A4-8EB0-4D5430B1D609}" type="datetimeFigureOut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7/28/2016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1BFBD9-F62D-4180-BAFC-6ACF071EFBF2}" type="slidenum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2624109"/>
      </p:ext>
    </p:extLst>
  </p:cSld>
  <p:clrMapOvr>
    <a:masterClrMapping/>
  </p:clrMapOvr>
  <p:transition>
    <p:newsfla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D1F49-C3EE-4EC2-BDD9-82B88625330B}" type="datetimeFigureOut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7/28/2016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0F063-ABC1-45B1-A5DF-69FC6F1F0D30}" type="slidenum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2432774"/>
      </p:ext>
    </p:extLst>
  </p:cSld>
  <p:clrMapOvr>
    <a:masterClrMapping/>
  </p:clrMapOvr>
  <p:transition>
    <p:newsfla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60A4C-818F-41AB-9F66-BB75A8FE5F46}" type="datetimeFigureOut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7/28/2016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8033F-6C3D-4A21-9D9F-098D45B02365}" type="slidenum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4826497"/>
      </p:ext>
    </p:extLst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E4A6AC8-2E70-4094-B745-373FD71F74B7}" type="datetimeFigureOut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7/28/2016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5FAA4AE-0360-4948-B00D-96FB78C32B7F}" type="slidenum">
              <a:rPr lang="en-US">
                <a:solidFill>
                  <a:srgbClr val="FFF39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434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newsflash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E4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E4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519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519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FF3326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42886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rgbClr val="7030A0"/>
                </a:solidFill>
                <a:cs typeface="B Nazanin" pitchFamily="2" charset="-78"/>
              </a:rPr>
              <a:t>به نام خالق گلها و دوستدار پروانه ها</a:t>
            </a:r>
            <a:endParaRPr lang="en-US" dirty="0">
              <a:solidFill>
                <a:srgbClr val="7030A0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fa-IR" b="1" dirty="0" smtClean="0">
                <a:cs typeface="B Nazanin" pitchFamily="2" charset="-78"/>
              </a:rPr>
              <a:t>اصول احتیاط هوایی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 اتاق ایزوله برای بیمار با فشار منفی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هوای اتاق 6 بار در ساعت تعویض شود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در اتاق کاملا بسته باشد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محدودیت در جابجایی و انتقال بیمار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استفاده از </a:t>
            </a:r>
            <a:r>
              <a:rPr lang="fa-IR" sz="3200" dirty="0" smtClean="0">
                <a:solidFill>
                  <a:srgbClr val="7030A0"/>
                </a:solidFill>
                <a:cs typeface="B Nazanin" pitchFamily="2" charset="-78"/>
              </a:rPr>
              <a:t>ماسک </a:t>
            </a:r>
            <a:r>
              <a:rPr lang="en-US" sz="3200" dirty="0" smtClean="0">
                <a:solidFill>
                  <a:srgbClr val="7030A0"/>
                </a:solidFill>
                <a:cs typeface="B Nazanin" pitchFamily="2" charset="-78"/>
              </a:rPr>
              <a:t>N95</a:t>
            </a:r>
            <a:r>
              <a:rPr lang="fa-IR" sz="3200" dirty="0" smtClean="0">
                <a:solidFill>
                  <a:srgbClr val="7030A0"/>
                </a:solidFill>
                <a:cs typeface="B Nazanin" pitchFamily="2" charset="-78"/>
              </a:rPr>
              <a:t> </a:t>
            </a:r>
            <a:r>
              <a:rPr lang="fa-IR" sz="3200" dirty="0" smtClean="0">
                <a:cs typeface="B Nazanin" pitchFamily="2" charset="-78"/>
              </a:rPr>
              <a:t>برای پرسنل</a:t>
            </a:r>
          </a:p>
          <a:p>
            <a:pPr marL="0" indent="0" rtl="1">
              <a:buNone/>
            </a:pPr>
            <a:endParaRPr lang="fa-IR" sz="3200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sz="3200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sz="3200" dirty="0" smtClean="0">
                <a:cs typeface="B Nazanin" pitchFamily="2" charset="-78"/>
              </a:rPr>
              <a:t> </a:t>
            </a:r>
            <a:endParaRPr lang="en-US" sz="3200" dirty="0">
              <a:cs typeface="B Nazanin" pitchFamily="2" charset="-78"/>
            </a:endParaRPr>
          </a:p>
        </p:txBody>
      </p:sp>
      <p:pic>
        <p:nvPicPr>
          <p:cNvPr id="4" name="Picture 7" descr="B0000AXEK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38" y="47148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9010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احتیاط قطرات (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Droplet. P</a:t>
            </a:r>
            <a:r>
              <a:rPr lang="fa-IR" sz="28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)</a:t>
            </a:r>
          </a:p>
          <a:p>
            <a:pPr algn="r" rtl="1"/>
            <a:endParaRPr lang="fa-IR" sz="2800" b="1" dirty="0" smtClean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  <a:p>
            <a:pPr algn="r" rtl="1">
              <a:buNone/>
            </a:pPr>
            <a:r>
              <a:rPr lang="fa-IR" sz="2800" dirty="0" smtClean="0">
                <a:cs typeface="B Nazanin" pitchFamily="2" charset="-78"/>
              </a:rPr>
              <a:t>جهت پیشگیری از انتقال بیماری هایی که اندازه ذرات عامل عفونی بیش از 5 میکرون باشد.</a:t>
            </a:r>
          </a:p>
          <a:p>
            <a:pPr algn="r" rtl="1">
              <a:buNone/>
            </a:pPr>
            <a:r>
              <a:rPr lang="fa-IR" sz="2800" dirty="0" smtClean="0">
                <a:cs typeface="B Nazanin" pitchFamily="2" charset="-78"/>
              </a:rPr>
              <a:t>در زمانی که بیمار عطسه، سرفه یا صحبت می کند یا در حین ساکشن یا برونکوسکپی قابل انتقال است.</a:t>
            </a:r>
          </a:p>
          <a:p>
            <a:pPr algn="r" rtl="1">
              <a:buNone/>
            </a:pPr>
            <a:r>
              <a:rPr lang="fa-IR" sz="2800" dirty="0" smtClean="0">
                <a:cs typeface="B Nazanin" pitchFamily="2" charset="-78"/>
              </a:rPr>
              <a:t>احتیاط قطرات در بیماری های زیر:</a:t>
            </a:r>
          </a:p>
          <a:p>
            <a:pPr algn="r" rtl="1">
              <a:buNone/>
            </a:pPr>
            <a:r>
              <a:rPr lang="fa-IR" sz="2800" dirty="0" smtClean="0">
                <a:cs typeface="B Nazanin" pitchFamily="2" charset="-78"/>
              </a:rPr>
              <a:t>هموفیلوس آنفولانزای تیپ </a:t>
            </a:r>
            <a:r>
              <a:rPr lang="en-US" sz="2800" dirty="0" smtClean="0">
                <a:cs typeface="B Nazanin" pitchFamily="2" charset="-78"/>
              </a:rPr>
              <a:t>B</a:t>
            </a:r>
            <a:r>
              <a:rPr lang="fa-IR" sz="2800" dirty="0" smtClean="0">
                <a:cs typeface="B Nazanin" pitchFamily="2" charset="-78"/>
              </a:rPr>
              <a:t>، عفونت مننگوکک، پنوموکک مقاوم، سیاه سرفه، سرخجه، اوریون و ویروس آنفولانزا</a:t>
            </a:r>
            <a:endParaRPr lang="en-US" sz="2800" dirty="0">
              <a:cs typeface="B Nazanin" pitchFamily="2" charset="-78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57826"/>
            <a:ext cx="2667000" cy="1500174"/>
          </a:xfrm>
          <a:prstGeom prst="rect">
            <a:avLst/>
          </a:prstGeom>
          <a:noFill/>
          <a:ln w="63500">
            <a:solidFill>
              <a:sysClr val="window" lastClr="FFFFFF">
                <a:lumMod val="65000"/>
              </a:sysClr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46422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fa-IR" b="1" dirty="0" smtClean="0">
                <a:cs typeface="B Nazanin" pitchFamily="2" charset="-78"/>
              </a:rPr>
              <a:t>اصول احتیاط قطرات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 بیمار باید در اتاق ایزوله باشد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رعایت فاصله یک متری با بیمار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در اتاق می تواند باز باشد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محدودیت در جابجایی بیمار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در صورت ضرورت جابجایی استفاده از ماسک استاندارد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استفاده از </a:t>
            </a:r>
            <a:r>
              <a:rPr lang="fa-IR" sz="3200" dirty="0" smtClean="0">
                <a:solidFill>
                  <a:srgbClr val="7030A0"/>
                </a:solidFill>
                <a:cs typeface="B Nazanin" pitchFamily="2" charset="-78"/>
              </a:rPr>
              <a:t>ماسک و دستکش و گان </a:t>
            </a:r>
            <a:r>
              <a:rPr lang="fa-IR" sz="3200" dirty="0" smtClean="0">
                <a:cs typeface="B Nazanin" pitchFamily="2" charset="-78"/>
              </a:rPr>
              <a:t>توسط کادر پزشکی</a:t>
            </a:r>
          </a:p>
          <a:p>
            <a:pPr algn="r" rtl="1"/>
            <a:endParaRPr lang="en-US" sz="32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547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احتیاط تماسی(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Contact. P</a:t>
            </a:r>
            <a:r>
              <a:rPr lang="fa-IR" sz="28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)</a:t>
            </a:r>
          </a:p>
          <a:p>
            <a:pPr algn="r" rtl="1">
              <a:buNone/>
            </a:pPr>
            <a:r>
              <a:rPr lang="fa-IR" sz="2800" dirty="0" smtClean="0">
                <a:cs typeface="B Nazanin" pitchFamily="2" charset="-78"/>
              </a:rPr>
              <a:t>پیشگیری از انتقال بیماری که از راه تماس مستقیم (با بیمار کلونیزه شده عفونی) و تماس غیر مستقیم (با وسایل و محیط اطراف بیمار)</a:t>
            </a:r>
          </a:p>
          <a:p>
            <a:pPr algn="r" rtl="1">
              <a:buNone/>
            </a:pPr>
            <a:r>
              <a:rPr lang="fa-IR" sz="2800" dirty="0" smtClean="0">
                <a:cs typeface="B Nazanin" pitchFamily="2" charset="-78"/>
              </a:rPr>
              <a:t>احتیاط تماسی در بیماری های زیر:</a:t>
            </a:r>
          </a:p>
          <a:p>
            <a:pPr algn="r" rtl="1">
              <a:buNone/>
            </a:pPr>
            <a:r>
              <a:rPr lang="fa-IR" sz="2800" dirty="0" smtClean="0">
                <a:cs typeface="B Nazanin" pitchFamily="2" charset="-78"/>
              </a:rPr>
              <a:t>عفونت های منتقل از راه مدفوعی – دهانی (شیگلا،هپاتیت </a:t>
            </a:r>
            <a:r>
              <a:rPr lang="en-US" sz="2800" dirty="0" smtClean="0">
                <a:cs typeface="B Nazanin" pitchFamily="2" charset="-78"/>
              </a:rPr>
              <a:t>A</a:t>
            </a:r>
            <a:r>
              <a:rPr lang="fa-IR" sz="2800" dirty="0" smtClean="0">
                <a:cs typeface="B Nazanin" pitchFamily="2" charset="-78"/>
              </a:rPr>
              <a:t>)</a:t>
            </a:r>
          </a:p>
          <a:p>
            <a:pPr algn="r" rtl="1">
              <a:buNone/>
            </a:pPr>
            <a:r>
              <a:rPr lang="fa-IR" sz="2800" dirty="0" smtClean="0">
                <a:cs typeface="B Nazanin" pitchFamily="2" charset="-78"/>
              </a:rPr>
              <a:t>،عفونت های اسهالی شدید، کلستریدیوم دیفیسیل، استاف مقاوم، هرپس سیمپلکس و ...</a:t>
            </a:r>
            <a:endParaRPr lang="en-US" sz="28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762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fa-IR" b="1" dirty="0" smtClean="0">
                <a:cs typeface="B Nazanin" pitchFamily="2" charset="-78"/>
              </a:rPr>
              <a:t>اصول احتیاط تماسی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Nazanin" pitchFamily="2" charset="-78"/>
              </a:rPr>
              <a:t> بیمار باید در اتاق ایزوله باشد</a:t>
            </a:r>
          </a:p>
          <a:p>
            <a:pPr algn="r" rtl="1"/>
            <a:r>
              <a:rPr lang="fa-IR" sz="2800" dirty="0" smtClean="0">
                <a:cs typeface="B Nazanin" pitchFamily="2" charset="-78"/>
              </a:rPr>
              <a:t> </a:t>
            </a:r>
            <a:r>
              <a:rPr lang="fa-IR" sz="2800" dirty="0" smtClean="0">
                <a:solidFill>
                  <a:srgbClr val="7030A0"/>
                </a:solidFill>
                <a:cs typeface="B Nazanin" pitchFamily="2" charset="-78"/>
              </a:rPr>
              <a:t>دستکش</a:t>
            </a:r>
            <a:r>
              <a:rPr lang="fa-IR" sz="2800" dirty="0" smtClean="0">
                <a:cs typeface="B Nazanin" pitchFamily="2" charset="-78"/>
              </a:rPr>
              <a:t> قبل از وارد شدن به اتاق پوشیده و شود و قبل از خروج از اتاق در آورده شده و با محلول های ضدعفونی دست ها شسته شود</a:t>
            </a:r>
          </a:p>
          <a:p>
            <a:pPr algn="r" rtl="1"/>
            <a:r>
              <a:rPr lang="fa-IR" sz="2800" dirty="0" smtClean="0">
                <a:cs typeface="B Nazanin" pitchFamily="2" charset="-78"/>
              </a:rPr>
              <a:t> استفاده از </a:t>
            </a:r>
            <a:r>
              <a:rPr lang="fa-IR" sz="2800" dirty="0" smtClean="0">
                <a:solidFill>
                  <a:srgbClr val="7030A0"/>
                </a:solidFill>
                <a:cs typeface="B Nazanin" pitchFamily="2" charset="-78"/>
              </a:rPr>
              <a:t>گان</a:t>
            </a:r>
            <a:r>
              <a:rPr lang="fa-IR" sz="2800" dirty="0" smtClean="0">
                <a:cs typeface="B Nazanin" pitchFamily="2" charset="-78"/>
              </a:rPr>
              <a:t> توسط پرسنل پزشکی</a:t>
            </a:r>
          </a:p>
          <a:p>
            <a:pPr algn="r" rtl="1"/>
            <a:r>
              <a:rPr lang="fa-IR" sz="2800" dirty="0" smtClean="0">
                <a:cs typeface="B Nazanin" pitchFamily="2" charset="-78"/>
              </a:rPr>
              <a:t> استفاده از </a:t>
            </a:r>
            <a:r>
              <a:rPr lang="fa-IR" sz="2800" dirty="0" smtClean="0">
                <a:solidFill>
                  <a:srgbClr val="7030A0"/>
                </a:solidFill>
                <a:cs typeface="B Nazanin" pitchFamily="2" charset="-78"/>
              </a:rPr>
              <a:t>وسایل اختصاصی </a:t>
            </a:r>
            <a:r>
              <a:rPr lang="fa-IR" sz="2800" dirty="0" smtClean="0">
                <a:cs typeface="B Nazanin" pitchFamily="2" charset="-78"/>
              </a:rPr>
              <a:t>برای بیمار</a:t>
            </a:r>
          </a:p>
          <a:p>
            <a:pPr algn="r" rtl="1"/>
            <a:r>
              <a:rPr lang="fa-IR" sz="2800" dirty="0" smtClean="0">
                <a:cs typeface="B Nazanin" pitchFamily="2" charset="-78"/>
              </a:rPr>
              <a:t> </a:t>
            </a:r>
            <a:r>
              <a:rPr lang="fa-IR" sz="2800" dirty="0" smtClean="0">
                <a:solidFill>
                  <a:srgbClr val="7030A0"/>
                </a:solidFill>
                <a:cs typeface="B Nazanin" pitchFamily="2" charset="-78"/>
              </a:rPr>
              <a:t>نظافت و ضدعفونی روزانه</a:t>
            </a:r>
            <a:r>
              <a:rPr lang="fa-IR" sz="2800" dirty="0" smtClean="0">
                <a:cs typeface="B Nazanin" pitchFamily="2" charset="-78"/>
              </a:rPr>
              <a:t> اتاق بیمار و وسایل موجود در آن</a:t>
            </a:r>
            <a:endParaRPr lang="en-US" sz="28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17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 rtl="1"/>
            <a:r>
              <a:rPr lang="fa-IR" dirty="0" smtClean="0">
                <a:cs typeface="B Nazanin" pitchFamily="2" charset="-78"/>
              </a:rPr>
              <a:t>وسایل حفاظت فردی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algn="r" rtl="1"/>
            <a:r>
              <a:rPr lang="fa-IR" sz="4000" dirty="0" smtClean="0">
                <a:solidFill>
                  <a:srgbClr val="C00000"/>
                </a:solidFill>
              </a:rPr>
              <a:t>کاربرد؟</a:t>
            </a:r>
          </a:p>
          <a:p>
            <a:pPr algn="r" rtl="1"/>
            <a:r>
              <a:rPr lang="fa-IR" dirty="0" smtClean="0"/>
              <a:t>محافظ صورت یا عینک</a:t>
            </a:r>
          </a:p>
          <a:p>
            <a:pPr algn="r" rtl="1"/>
            <a:r>
              <a:rPr lang="fa-IR" dirty="0" smtClean="0"/>
              <a:t>ماسک</a:t>
            </a:r>
          </a:p>
          <a:p>
            <a:pPr algn="r" rtl="1"/>
            <a:r>
              <a:rPr lang="fa-IR" dirty="0" smtClean="0"/>
              <a:t>گان</a:t>
            </a:r>
          </a:p>
          <a:p>
            <a:pPr algn="r" rtl="1"/>
            <a:r>
              <a:rPr lang="fa-IR" dirty="0" smtClean="0"/>
              <a:t>پیش بند پلاستیکی</a:t>
            </a:r>
          </a:p>
          <a:p>
            <a:pPr algn="r" rtl="1"/>
            <a:r>
              <a:rPr lang="fa-IR" dirty="0" smtClean="0"/>
              <a:t>دستکش </a:t>
            </a:r>
          </a:p>
          <a:p>
            <a:pPr algn="r" rtl="1"/>
            <a:r>
              <a:rPr lang="fa-IR" dirty="0" smtClean="0"/>
              <a:t>روکفشی</a:t>
            </a:r>
          </a:p>
          <a:p>
            <a:pPr algn="r" rtl="1"/>
            <a:r>
              <a:rPr lang="fa-IR" dirty="0" smtClean="0"/>
              <a:t>کلاه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553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نكاتي در مورد بكارگيري وسايل حفاظت فردي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200000"/>
              </a:lnSpc>
              <a:buFont typeface="Wingdings" pitchFamily="2" charset="2"/>
              <a:buChar char="Ø"/>
            </a:pPr>
            <a:r>
              <a:rPr lang="fa-IR" dirty="0" smtClean="0"/>
              <a:t>كاهش احتمال عفونت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Ø"/>
            </a:pPr>
            <a:r>
              <a:rPr lang="fa-IR" dirty="0" smtClean="0"/>
              <a:t>تنها در صورتيكه درست استفاده شوند موثرند.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Ø"/>
            </a:pPr>
            <a:r>
              <a:rPr lang="fa-IR" dirty="0" smtClean="0"/>
              <a:t>جايگزين شستشوي دست نمي شود.</a:t>
            </a:r>
            <a:endParaRPr lang="fa-I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ترتيب پوشيدن وسايل حفاظت فردي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dirty="0" smtClean="0"/>
              <a:t>شستن دست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dirty="0" smtClean="0"/>
              <a:t>پوشيدن گان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dirty="0" smtClean="0"/>
              <a:t>پوشيدن كلاه يا محافظ هاي موهاي سر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dirty="0" smtClean="0"/>
              <a:t>پوشيدن ماسك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dirty="0" smtClean="0"/>
              <a:t>پوشيدن محافظ صورت يا عينك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dirty="0" smtClean="0"/>
              <a:t>پوشيدن دستكش</a:t>
            </a:r>
            <a:endParaRPr lang="fa-I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ترتيب خارج كردن وسايل حفاظت فردي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dirty="0" smtClean="0"/>
              <a:t>درآوردن دستكش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dirty="0" smtClean="0"/>
              <a:t>درآوردن گان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dirty="0" smtClean="0"/>
              <a:t>شستن دست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dirty="0" smtClean="0"/>
              <a:t>درآوردن عينك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dirty="0" smtClean="0"/>
              <a:t>درآوردن كلاه يا پوشش مو</a:t>
            </a:r>
            <a:endParaRPr lang="fa-I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Hand Hygiene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fa-IR" sz="2800" dirty="0" smtClean="0">
              <a:cs typeface="B Nazanin" pitchFamily="2" charset="-78"/>
            </a:endParaRP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شستن دست ها مهمترین راه پیشگیری از عفونت های بیمارستانی می باشد، به علت اینکه بیشتر عفونت های بیمارستانی از طریق تماس انتقال داده می شوند.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طبق بررسی های انجام شده، شستن دست ها باعث کاهش 25 تا 50 درصد عفونت های بیمارستانی می شود.</a:t>
            </a: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/>
            <a:r>
              <a:rPr lang="fa-IR" b="1" dirty="0" smtClean="0">
                <a:cs typeface="B Nazanin" pitchFamily="2" charset="-78"/>
              </a:rPr>
              <a:t>تاریخچه عفونت بیمارستانی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pPr algn="r" rtl="1">
              <a:buNone/>
            </a:pPr>
            <a:endParaRPr lang="en-US" sz="2000" dirty="0" smtClean="0"/>
          </a:p>
          <a:p>
            <a:pPr lvl="0" algn="r" rtl="1">
              <a:buClr>
                <a:srgbClr val="0BD0D9"/>
              </a:buClr>
              <a:buNone/>
            </a:pPr>
            <a:r>
              <a:rPr lang="fa-IR" sz="3000" dirty="0">
                <a:solidFill>
                  <a:prstClr val="black"/>
                </a:solidFill>
                <a:cs typeface="B Nazanin" pitchFamily="2" charset="-78"/>
              </a:rPr>
              <a:t>تاریخچه کنترل عفونت بیمارستانی در دنیا بسیار قدیمی بوده و از زمانی آغاز می گردد که برای مراقبت و درمان بیماران از قرن چهارم میلادی در نقاط مختلف دنیا بیمارستان تاسیس گردید. </a:t>
            </a:r>
            <a:endParaRPr lang="en-US" sz="3000" dirty="0">
              <a:solidFill>
                <a:prstClr val="black"/>
              </a:solidFill>
              <a:cs typeface="B Nazanin" pitchFamily="2" charset="-78"/>
            </a:endParaRPr>
          </a:p>
          <a:p>
            <a:pPr lvl="0" algn="r" rtl="1">
              <a:buClr>
                <a:srgbClr val="0BD0D9"/>
              </a:buClr>
              <a:buNone/>
            </a:pPr>
            <a:r>
              <a:rPr lang="fa-IR" sz="3000" dirty="0">
                <a:solidFill>
                  <a:srgbClr val="FF0000"/>
                </a:solidFill>
                <a:cs typeface="B Nazanin" pitchFamily="2" charset="-78"/>
              </a:rPr>
              <a:t>طبق آمار جهانی :</a:t>
            </a:r>
          </a:p>
          <a:p>
            <a:pPr lvl="0" algn="r" rtl="1">
              <a:buClr>
                <a:srgbClr val="0BD0D9"/>
              </a:buClr>
            </a:pPr>
            <a:r>
              <a:rPr lang="fa-IR" sz="3000" dirty="0">
                <a:solidFill>
                  <a:prstClr val="black"/>
                </a:solidFill>
                <a:cs typeface="B Nazanin" pitchFamily="2" charset="-78"/>
              </a:rPr>
              <a:t>میزان ابتلا به عفونت بیمارستانی (1/400/000) نفر در سال </a:t>
            </a:r>
          </a:p>
          <a:p>
            <a:pPr lvl="0" algn="r" rtl="1">
              <a:buClr>
                <a:srgbClr val="0BD0D9"/>
              </a:buClr>
            </a:pPr>
            <a:r>
              <a:rPr lang="fa-IR" sz="3000" dirty="0">
                <a:solidFill>
                  <a:prstClr val="black"/>
                </a:solidFill>
                <a:cs typeface="B Nazanin" pitchFamily="2" charset="-78"/>
              </a:rPr>
              <a:t>میزان بروز عفونت بیمارستانی در کشورهای توسعه یافته 5-10% </a:t>
            </a:r>
          </a:p>
          <a:p>
            <a:pPr lvl="0" algn="r" rtl="1">
              <a:buClr>
                <a:srgbClr val="0BD0D9"/>
              </a:buClr>
            </a:pPr>
            <a:r>
              <a:rPr lang="fa-IR" sz="3000" dirty="0">
                <a:solidFill>
                  <a:prstClr val="black"/>
                </a:solidFill>
                <a:cs typeface="B Nazanin" pitchFamily="2" charset="-78"/>
              </a:rPr>
              <a:t> میزان بروز عفونت بیمارستانی در کشورهای در حال توسعه بیش از 25%</a:t>
            </a:r>
          </a:p>
          <a:p>
            <a:pPr lvl="0" algn="r" rtl="1">
              <a:buClr>
                <a:srgbClr val="0BD0D9"/>
              </a:buClr>
            </a:pPr>
            <a:r>
              <a:rPr lang="fa-IR" sz="3000" dirty="0">
                <a:solidFill>
                  <a:prstClr val="black"/>
                </a:solidFill>
                <a:cs typeface="B Nazanin" pitchFamily="2" charset="-78"/>
              </a:rPr>
              <a:t>میزان صدمه اقتصادی ناشی از عفونت بیمارستانی، 8 میلیارد دلار گزارش شده است. </a:t>
            </a:r>
          </a:p>
          <a:p>
            <a:pPr algn="just" rtl="1">
              <a:buNone/>
            </a:pPr>
            <a:endParaRPr lang="en-US" sz="2400" dirty="0" smtClean="0">
              <a:cs typeface="B Nazanin" pitchFamily="2" charset="-78"/>
            </a:endParaRPr>
          </a:p>
          <a:p>
            <a:pPr algn="just" rtl="1">
              <a:buNone/>
            </a:pPr>
            <a:endParaRPr lang="fa-IR" sz="2400" dirty="0" smtClean="0">
              <a:cs typeface="B Nazanin" pitchFamily="2" charset="-78"/>
            </a:endParaRPr>
          </a:p>
          <a:p>
            <a:pPr algn="just" rtl="1">
              <a:buNone/>
            </a:pPr>
            <a:endParaRPr lang="fa-IR" sz="24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میکرواورگانیسم های موجود روی دست</a:t>
            </a:r>
            <a:endParaRPr lang="en-US" b="1" dirty="0">
              <a:solidFill>
                <a:schemeClr val="tx2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پوست انسان دو نوع فلور دائم و موقت دارد.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فلور موقت (</a:t>
            </a:r>
            <a:r>
              <a:rPr lang="en-US" dirty="0" err="1" smtClean="0">
                <a:cs typeface="B Nazanin" pitchFamily="2" charset="-78"/>
              </a:rPr>
              <a:t>E.Coli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و پسودومونا )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فلور دائم (استاف کواگولاز منفی، گونه های کورنیه باکتریوم و گونه های میکرو کوک)</a:t>
            </a: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 از عوامل مهم در کسب عوامل بیماری زا میتوان به بلند بودن ناخن ها و داشتن انگشتر اشاره کرد.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/>
          <a:lstStyle/>
          <a:p>
            <a:pPr algn="ctr"/>
            <a:r>
              <a:rPr lang="fa-IR" b="1" dirty="0" smtClean="0">
                <a:cs typeface="B Nazanin" pitchFamily="2" charset="-78"/>
              </a:rPr>
              <a:t>پنج موقعیت برای بهداشت دست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fa-IR" sz="3200" dirty="0" smtClean="0">
                <a:cs typeface="B Nazanin" pitchFamily="2" charset="-78"/>
              </a:rPr>
              <a:t>چه وقت؟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قبل از تماس با بیمار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قبل از انجام روش های آسپتیک یا تمیز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بعد از تماس با مایعات و ترشحات بدن بیمار و در آوردن دستکش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بعد از تماس با بیمار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بعد از تماس با اشیا محیطی مجاور بیمار</a:t>
            </a:r>
          </a:p>
          <a:p>
            <a:pPr algn="r" rtl="1"/>
            <a:endParaRPr lang="en-US" sz="32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rostamniya\New folder\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066800"/>
            <a:ext cx="57912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8765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Content Placeholder 3" descr="Gannet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1" cy="6858000"/>
          </a:xfrm>
        </p:spPr>
      </p:pic>
      <p:sp>
        <p:nvSpPr>
          <p:cNvPr id="34819" name="Title 1"/>
          <p:cNvSpPr>
            <a:spLocks noGrp="1"/>
          </p:cNvSpPr>
          <p:nvPr>
            <p:ph type="title"/>
          </p:nvPr>
        </p:nvSpPr>
        <p:spPr bwMode="auto">
          <a:xfrm>
            <a:off x="6858016" y="785794"/>
            <a:ext cx="2990845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fa-IR" sz="6000" b="0" dirty="0" smtClean="0">
                <a:effectLst/>
                <a:latin typeface="IranNastaliq" pitchFamily="18" charset="0"/>
                <a:ea typeface="IranNastaliq" pitchFamily="18" charset="0"/>
                <a:cs typeface="IranNastaliq" pitchFamily="18" charset="0"/>
              </a:rPr>
              <a:t>موفق</a:t>
            </a:r>
            <a:r>
              <a:rPr lang="fa-IR" sz="6600" b="0" dirty="0" smtClean="0">
                <a:effectLst/>
                <a:latin typeface="IranNastaliq" pitchFamily="18" charset="0"/>
                <a:ea typeface="IranNastaliq" pitchFamily="18" charset="0"/>
                <a:cs typeface="IranNastaliq" pitchFamily="18" charset="0"/>
              </a:rPr>
              <a:t> </a:t>
            </a:r>
            <a:r>
              <a:rPr lang="fa-IR" sz="6000" b="0" dirty="0" smtClean="0">
                <a:effectLst/>
                <a:latin typeface="IranNastaliq" pitchFamily="18" charset="0"/>
                <a:ea typeface="IranNastaliq" pitchFamily="18" charset="0"/>
                <a:cs typeface="IranNastaliq" pitchFamily="18" charset="0"/>
              </a:rPr>
              <a:t>باشيد</a:t>
            </a:r>
            <a:r>
              <a:rPr lang="fa-IR" sz="6600" b="0" dirty="0" smtClean="0">
                <a:effectLst/>
                <a:latin typeface="IranNastaliq" pitchFamily="18" charset="0"/>
                <a:ea typeface="IranNastaliq" pitchFamily="18" charset="0"/>
                <a:cs typeface="IranNastaliq" pitchFamily="18" charset="0"/>
              </a:rPr>
              <a:t> </a:t>
            </a:r>
            <a:endParaRPr lang="en-US" sz="6600" b="0" dirty="0" smtClean="0">
              <a:effectLst/>
              <a:latin typeface="IranNastaliq" pitchFamily="18" charset="0"/>
              <a:ea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913801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Nazanin" pitchFamily="2" charset="-78"/>
              </a:rPr>
              <a:t>کلیات احتیاطات استاندارد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3200" dirty="0">
                <a:solidFill>
                  <a:srgbClr val="C00000"/>
                </a:solidFill>
                <a:latin typeface="Calibri"/>
                <a:ea typeface="+mj-ea"/>
                <a:cs typeface="B Nazanin" pitchFamily="2" charset="-78"/>
              </a:rPr>
              <a:t>احتیاطات </a:t>
            </a:r>
            <a:r>
              <a:rPr lang="fa-IR" sz="3200" dirty="0" smtClean="0">
                <a:solidFill>
                  <a:srgbClr val="C00000"/>
                </a:solidFill>
                <a:latin typeface="Calibri"/>
                <a:ea typeface="+mj-ea"/>
                <a:cs typeface="B Nazanin" pitchFamily="2" charset="-78"/>
              </a:rPr>
              <a:t>استاندارد در مورد چه کسانی باید رعایت شود؟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800" dirty="0" smtClean="0">
                <a:latin typeface="Calibri"/>
                <a:ea typeface="+mj-ea"/>
                <a:cs typeface="B Nazanin" pitchFamily="2" charset="-78"/>
              </a:rPr>
              <a:t>کلیه بیماران تحت مراقبت در بیمارستان، صرفنظر از نوع بیماری، تشخیص، عفونی بودن یا نبودن بیمار</a:t>
            </a:r>
          </a:p>
          <a:p>
            <a:pPr algn="r" rtl="1">
              <a:buFont typeface="Wingdings" pitchFamily="2" charset="2"/>
              <a:buChar char="Ø"/>
            </a:pPr>
            <a:endParaRPr lang="fa-IR" sz="2800" dirty="0">
              <a:latin typeface="Calibri"/>
              <a:ea typeface="+mj-ea"/>
              <a:cs typeface="B Nazanin" pitchFamily="2" charset="-78"/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3200" dirty="0">
                <a:solidFill>
                  <a:srgbClr val="C00000"/>
                </a:solidFill>
                <a:latin typeface="Calibri"/>
                <a:ea typeface="+mj-ea"/>
                <a:cs typeface="B Nazanin" pitchFamily="2" charset="-78"/>
              </a:rPr>
              <a:t>در مواجهه با چه مواردی باید رعایت شود؟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800" dirty="0" smtClean="0">
                <a:latin typeface="Calibri"/>
                <a:ea typeface="+mj-ea"/>
                <a:cs typeface="B Nazanin" pitchFamily="2" charset="-78"/>
              </a:rPr>
              <a:t>خون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800" dirty="0" smtClean="0">
                <a:latin typeface="Calibri"/>
                <a:ea typeface="+mj-ea"/>
                <a:cs typeface="B Nazanin" pitchFamily="2" charset="-78"/>
              </a:rPr>
              <a:t>مایعات و ترشحات بدن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800" dirty="0" smtClean="0">
                <a:latin typeface="Calibri"/>
                <a:ea typeface="+mj-ea"/>
                <a:cs typeface="B Nazanin" pitchFamily="2" charset="-78"/>
              </a:rPr>
              <a:t>پوست آسیب دیده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800" dirty="0" smtClean="0">
                <a:latin typeface="Calibri"/>
                <a:ea typeface="+mj-ea"/>
                <a:cs typeface="B Nazanin" pitchFamily="2" charset="-78"/>
              </a:rPr>
              <a:t>غشاهای مخاطی</a:t>
            </a:r>
          </a:p>
          <a:p>
            <a:pPr marL="0" indent="0" algn="r" rtl="1">
              <a:buNone/>
            </a:pPr>
            <a:endParaRPr lang="fa-IR" sz="2800" dirty="0" smtClean="0">
              <a:latin typeface="Calibri"/>
              <a:ea typeface="+mj-ea"/>
              <a:cs typeface="B Nazanin" pitchFamily="2" charset="-78"/>
            </a:endParaRPr>
          </a:p>
          <a:p>
            <a:pPr algn="r" rtl="1">
              <a:buFont typeface="Wingdings" pitchFamily="2" charset="2"/>
              <a:buChar char="Ø"/>
            </a:pPr>
            <a:endParaRPr lang="fa-IR" sz="2800" dirty="0" smtClean="0">
              <a:latin typeface="Calibri"/>
              <a:ea typeface="+mj-ea"/>
              <a:cs typeface="B Nazanin" pitchFamily="2" charset="-78"/>
            </a:endParaRPr>
          </a:p>
          <a:p>
            <a:pPr algn="r" rtl="1">
              <a:buFont typeface="Wingdings" pitchFamily="2" charset="2"/>
              <a:buChar char="Ø"/>
            </a:pPr>
            <a:endParaRPr lang="en-US" sz="12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143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عفونت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: </a:t>
            </a:r>
            <a:r>
              <a:rPr lang="fa-IR" dirty="0" smtClean="0">
                <a:cs typeface="B Nazanin" pitchFamily="2" charset="-78"/>
              </a:rPr>
              <a:t>فرایندی که طی آن عامل بیماریزا به میزبان حساس حمله کرده، رشد و تکثیر یافته و باعث آسیب رساندن به میزبان می شود</a:t>
            </a: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عفونت بیمارستانی: </a:t>
            </a:r>
            <a:r>
              <a:rPr lang="fa-IR" dirty="0" smtClean="0">
                <a:cs typeface="B Nazanin" pitchFamily="2" charset="-78"/>
              </a:rPr>
              <a:t>عفونتی است که 24 تا 48 ساعت بعد از پذيرش بیمار در بیمارستان ایجاد می شود به شرط آنکه در زمان پذیرش فرد علایم آشکار عفونت را نداشته باشد</a:t>
            </a: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کلونیزاسیون: </a:t>
            </a:r>
            <a:r>
              <a:rPr lang="fa-IR" dirty="0" smtClean="0">
                <a:cs typeface="B Nazanin" pitchFamily="2" charset="-78"/>
              </a:rPr>
              <a:t>رشد و تکثیر عامل عفونی در میزبان بدون ایجاد عفونت</a:t>
            </a: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ناقل: </a:t>
            </a:r>
            <a:r>
              <a:rPr lang="fa-IR" dirty="0" smtClean="0">
                <a:cs typeface="B Nazanin" pitchFamily="2" charset="-78"/>
              </a:rPr>
              <a:t>افرادی که کلونیزاسیون آنها با میکرواورکانیسم ها میتواند منجر به کلونیزاسیون یا عفونت دیگران شود.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Nazanin" pitchFamily="2" charset="-78"/>
              </a:rPr>
              <a:t>انتقال عفونت در بیمارستان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200000"/>
              </a:lnSpc>
              <a:buFont typeface="Wingdings" pitchFamily="2" charset="2"/>
              <a:buChar char="q"/>
            </a:pPr>
            <a:r>
              <a:rPr lang="fa-IR" dirty="0" smtClean="0"/>
              <a:t>منبع ارگانیسم های عفونت زا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q"/>
            </a:pPr>
            <a:r>
              <a:rPr lang="fa-IR" dirty="0" smtClean="0"/>
              <a:t>میزبان حساس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q"/>
            </a:pPr>
            <a:r>
              <a:rPr lang="fa-IR" dirty="0" smtClean="0"/>
              <a:t>راه انتقال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739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fa-IR" b="1" dirty="0" smtClean="0">
                <a:cs typeface="B Nazanin" pitchFamily="2" charset="-78"/>
              </a:rPr>
              <a:t>ایزولاسیون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fa-IR" sz="32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هدف از ایزولاسیون:</a:t>
            </a:r>
          </a:p>
          <a:p>
            <a:pPr algn="r" rtl="1">
              <a:buNone/>
            </a:pPr>
            <a:r>
              <a:rPr lang="fa-IR" sz="3200" dirty="0" smtClean="0">
                <a:cs typeface="B Nazanin" pitchFamily="2" charset="-78"/>
              </a:rPr>
              <a:t>جلوگیری از انتقال میکرواورگانیسم از بیمار کلونیزه شده یا عفونی شده به :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دیگر بیماران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مراجعین بیمارستان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 کارکنان مراکز پزشکی</a:t>
            </a:r>
            <a:endParaRPr lang="en-US" sz="32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Nazanin" pitchFamily="2" charset="-78"/>
              </a:rPr>
              <a:t>اصول ایزولاسیون: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/>
          <a:lstStyle/>
          <a:p>
            <a:pPr algn="r" rtl="1"/>
            <a:r>
              <a:rPr lang="fa-IR" dirty="0" smtClean="0"/>
              <a:t> </a:t>
            </a:r>
            <a:r>
              <a:rPr lang="fa-IR" dirty="0" smtClean="0">
                <a:cs typeface="B Nazanin" pitchFamily="2" charset="-78"/>
              </a:rPr>
              <a:t>احتیاطات استاندارد                                                         </a:t>
            </a:r>
            <a:r>
              <a:rPr lang="en-US" dirty="0" smtClean="0">
                <a:cs typeface="B Nazanin" pitchFamily="2" charset="-78"/>
              </a:rPr>
              <a:t>  </a:t>
            </a:r>
            <a:r>
              <a:rPr lang="fa-IR" dirty="0" smtClean="0">
                <a:cs typeface="B Nazanin" pitchFamily="2" charset="-78"/>
              </a:rPr>
              <a:t>             </a:t>
            </a:r>
            <a:r>
              <a:rPr lang="en-US" dirty="0" smtClean="0">
                <a:cs typeface="B Nazanin" pitchFamily="2" charset="-78"/>
              </a:rPr>
              <a:t>Standard Precaution</a:t>
            </a:r>
            <a:endParaRPr lang="fa-IR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 احتیاط بر اساس راه انتقال بیماری    </a:t>
            </a:r>
          </a:p>
          <a:p>
            <a:pPr marL="0" indent="0" algn="r" rtl="1"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                                                                   </a:t>
            </a:r>
            <a:r>
              <a:rPr lang="en-US" dirty="0" smtClean="0">
                <a:cs typeface="B Nazanin" pitchFamily="2" charset="-78"/>
              </a:rPr>
              <a:t>Transmission- Based Precaution</a:t>
            </a:r>
            <a:r>
              <a:rPr lang="fa-IR" dirty="0" smtClean="0">
                <a:cs typeface="B Nazanin" pitchFamily="2" charset="-78"/>
              </a:rPr>
              <a:t> 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/>
              <a:t>  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428875" y="642938"/>
            <a:ext cx="5926138" cy="1000125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E49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E49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E49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E49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E49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E49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E49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E49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E49"/>
                </a:solidFill>
                <a:latin typeface="Verdana" pitchFamily="34" charset="0"/>
              </a:defRPr>
            </a:lvl9pPr>
            <a:extLst/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Verdana"/>
                <a:ea typeface="+mj-ea"/>
                <a:cs typeface="Tahoma"/>
              </a:rPr>
              <a:t>احتياط هاي استاندارد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Verdana"/>
              <a:ea typeface="+mj-ea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500063" y="1714500"/>
            <a:ext cx="8183562" cy="335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5194FF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5194FF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FF3326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 rtl="1" eaLnBrk="1" hangingPunct="1">
              <a:lnSpc>
                <a:spcPct val="150000"/>
              </a:lnSpc>
            </a:pPr>
            <a:r>
              <a:rPr lang="fa-IR" smtClean="0">
                <a:cs typeface="B Mitra" pitchFamily="2" charset="-78"/>
              </a:rPr>
              <a:t>شستشوي دست ها 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fa-IR" smtClean="0">
                <a:cs typeface="B Mitra" pitchFamily="2" charset="-78"/>
              </a:rPr>
              <a:t>استفاده ازدستكش و ماسك ، گان ، محافظت از چشم 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fa-IR" smtClean="0">
                <a:cs typeface="B Mitra" pitchFamily="2" charset="-78"/>
              </a:rPr>
              <a:t>پيشگيري از برخورد نوك سوزن و اجسام نوك تيز 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fa-IR" smtClean="0">
                <a:cs typeface="B Mitra" pitchFamily="2" charset="-78"/>
              </a:rPr>
              <a:t>پيشگيري از پاشيدن ترشحات و  مايعات بدن </a:t>
            </a:r>
            <a:endParaRPr lang="en-US" dirty="0" smtClean="0">
              <a:cs typeface="B Mitra" pitchFamily="2" charset="-78"/>
            </a:endParaRPr>
          </a:p>
        </p:txBody>
      </p:sp>
      <p:pic>
        <p:nvPicPr>
          <p:cNvPr id="4" name="Picture 6" descr="060227-F-2907c-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75" y="1214438"/>
            <a:ext cx="19653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1474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cs typeface="B Nazanin" pitchFamily="2" charset="-78"/>
              </a:rPr>
              <a:t>انواع احتیاط بر اساس راه انتقال بیماری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 احتیاط هوایی (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Airborne.P</a:t>
            </a:r>
            <a:r>
              <a:rPr lang="fa-IR" sz="28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rPr>
              <a:t>)</a:t>
            </a:r>
          </a:p>
          <a:p>
            <a:pPr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sz="2800" dirty="0" smtClean="0">
                <a:cs typeface="B Nazanin" pitchFamily="2" charset="-78"/>
              </a:rPr>
              <a:t>جهت پیشگیری از انتقال بیماری هایی که اندازه ذرات عامل عفونی کمتر از 5 میکرون باشد.</a:t>
            </a:r>
          </a:p>
          <a:p>
            <a:pPr algn="r" rtl="1">
              <a:buNone/>
            </a:pPr>
            <a:r>
              <a:rPr lang="fa-IR" sz="2800" dirty="0" smtClean="0">
                <a:cs typeface="B Nazanin" pitchFamily="2" charset="-78"/>
              </a:rPr>
              <a:t>احتیاط هوایی در بیماری های زیر:</a:t>
            </a:r>
          </a:p>
          <a:p>
            <a:pPr algn="r" rtl="1">
              <a:buNone/>
            </a:pPr>
            <a:r>
              <a:rPr lang="fa-IR" sz="2800" dirty="0" smtClean="0">
                <a:cs typeface="B Nazanin" pitchFamily="2" charset="-78"/>
              </a:rPr>
              <a:t>بیمار سلی مضنون یا تایید شده، سرخک، آبله مرغان، زونا، بیمار </a:t>
            </a:r>
            <a:r>
              <a:rPr lang="en-US" sz="2800" dirty="0" smtClean="0">
                <a:cs typeface="B Nazanin" pitchFamily="2" charset="-78"/>
              </a:rPr>
              <a:t>HIV</a:t>
            </a:r>
            <a:r>
              <a:rPr lang="fa-IR" sz="2800" dirty="0" smtClean="0">
                <a:cs typeface="B Nazanin" pitchFamily="2" charset="-78"/>
              </a:rPr>
              <a:t> که مشکوک به سل است، </a:t>
            </a:r>
            <a:r>
              <a:rPr lang="en-US" sz="2800" dirty="0" smtClean="0">
                <a:cs typeface="B Nazanin" pitchFamily="2" charset="-78"/>
              </a:rPr>
              <a:t>SARS</a:t>
            </a:r>
            <a:r>
              <a:rPr lang="fa-IR" sz="2800" dirty="0" smtClean="0">
                <a:cs typeface="B Nazanin" pitchFamily="2" charset="-78"/>
              </a:rPr>
              <a:t> و ...</a:t>
            </a:r>
          </a:p>
          <a:p>
            <a:pPr algn="r" rtl="1">
              <a:buNone/>
            </a:pPr>
            <a:endParaRPr lang="en-US" sz="28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04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215</TotalTime>
  <Words>936</Words>
  <Application>Microsoft Office PowerPoint</Application>
  <PresentationFormat>On-screen Show (4:3)</PresentationFormat>
  <Paragraphs>132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Flow</vt:lpstr>
      <vt:lpstr>Aspect</vt:lpstr>
      <vt:lpstr>به نام خالق گلها و دوستدار پروانه ها</vt:lpstr>
      <vt:lpstr>تاریخچه عفونت بیمارستانی</vt:lpstr>
      <vt:lpstr>کلیات احتیاطات استاندارد</vt:lpstr>
      <vt:lpstr>Slide 4</vt:lpstr>
      <vt:lpstr>انتقال عفونت در بیمارستان</vt:lpstr>
      <vt:lpstr>ایزولاسیون</vt:lpstr>
      <vt:lpstr>اصول ایزولاسیون:</vt:lpstr>
      <vt:lpstr>Slide 8</vt:lpstr>
      <vt:lpstr>انواع احتیاط بر اساس راه انتقال بیماری</vt:lpstr>
      <vt:lpstr>اصول احتیاط هوایی</vt:lpstr>
      <vt:lpstr>Slide 11</vt:lpstr>
      <vt:lpstr>اصول احتیاط قطرات</vt:lpstr>
      <vt:lpstr>Slide 13</vt:lpstr>
      <vt:lpstr>اصول احتیاط تماسی</vt:lpstr>
      <vt:lpstr>وسایل حفاظت فردی</vt:lpstr>
      <vt:lpstr>نكاتي در مورد بكارگيري وسايل حفاظت فردي</vt:lpstr>
      <vt:lpstr>ترتيب پوشيدن وسايل حفاظت فردي</vt:lpstr>
      <vt:lpstr>ترتيب خارج كردن وسايل حفاظت فردي</vt:lpstr>
      <vt:lpstr>Hand Hygiene</vt:lpstr>
      <vt:lpstr>میکرواورگانیسم های موجود روی دست</vt:lpstr>
      <vt:lpstr>پنج موقعیت برای بهداشت دست</vt:lpstr>
      <vt:lpstr>Slide 22</vt:lpstr>
      <vt:lpstr>موفق باشيد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Naji</dc:creator>
  <cp:lastModifiedBy>giti.kordbache</cp:lastModifiedBy>
  <cp:revision>18</cp:revision>
  <dcterms:created xsi:type="dcterms:W3CDTF">2006-08-16T00:00:00Z</dcterms:created>
  <dcterms:modified xsi:type="dcterms:W3CDTF">2016-07-28T04:22:00Z</dcterms:modified>
</cp:coreProperties>
</file>